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</p:sldIdLst>
  <p:sldSz cy="5143500" cx="9144000"/>
  <p:notesSz cx="6858000" cy="9144000"/>
  <p:embeddedFontLst>
    <p:embeddedFont>
      <p:font typeface="Source Code Pro"/>
      <p:regular r:id="rId60"/>
      <p:bold r:id="rId61"/>
      <p:italic r:id="rId62"/>
      <p:boldItalic r:id="rId63"/>
    </p:embeddedFont>
    <p:embeddedFont>
      <p:font typeface="Oswald"/>
      <p:regular r:id="rId64"/>
      <p:bold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SourceCodePro-italic.fntdata"/><Relationship Id="rId61" Type="http://schemas.openxmlformats.org/officeDocument/2006/relationships/font" Target="fonts/SourceCodePro-bold.fntdata"/><Relationship Id="rId20" Type="http://schemas.openxmlformats.org/officeDocument/2006/relationships/slide" Target="slides/slide14.xml"/><Relationship Id="rId64" Type="http://schemas.openxmlformats.org/officeDocument/2006/relationships/font" Target="fonts/Oswald-regular.fntdata"/><Relationship Id="rId63" Type="http://schemas.openxmlformats.org/officeDocument/2006/relationships/font" Target="fonts/SourceCodePro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65" Type="http://schemas.openxmlformats.org/officeDocument/2006/relationships/font" Target="fonts/Oswald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SourceCodePro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8a2228cd29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8a2228cd29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8a2228cd29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8a2228cd29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8a2228cd29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8a2228cd29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8a2228cd29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8a2228cd29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8a2228cd29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8a2228cd29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8a2228cd29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8a2228cd29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8a2228cd29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8a2228cd29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8a2228cd29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8a2228cd29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8a2228cd29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8a2228cd29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4c67a226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4c67a226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4c67a2264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4c67a2264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8a2228cd29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8a2228cd29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4c67a2264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4c67a2264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4c67a2264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4c67a2264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4c67a2264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4c67a2264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4c67a2264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4c67a2264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4c67a2264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4c67a2264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4c67a2264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4c67a2264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4c67a2264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4c67a2264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4c67a2264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4c67a2264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4c67a2264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4c67a2264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4c67a2264b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4c67a2264b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8a2228cd29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8a2228cd29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4c67a2264b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4c67a2264b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4c67a2264b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4c67a2264b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4c67a2264b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4c67a2264b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4c67a2264b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4c67a2264b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4c67a2264b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4c67a2264b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4c67a2264b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4c67a2264b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4c67a2264b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4c67a2264b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4c67a2264b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4c67a2264b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4c67a2264b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4c67a2264b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4c67a2264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4c67a2264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8a2228cd29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8a2228cd29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4c67a2264b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4c67a2264b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4c67a2264b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4c67a2264b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4c67a2264b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4c67a2264b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4c67a2264b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4c67a2264b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4c67a2264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4c67a2264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4c67a2264b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4c67a2264b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4c67a2264b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4c67a2264b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c67a2264b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4c67a2264b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4c67a2264b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4c67a2264b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4c67a2264b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4c67a2264b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8a2228cd29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8a2228cd29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4c67a2264b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4c67a2264b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4c67a2264b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4c67a2264b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4c67a2264b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4c67a2264b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4c67a2264b_0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4c67a2264b_0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8a2228cd29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8a2228cd29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8a2228cd29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8a2228cd29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8a2228cd29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8a2228cd29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8a2228cd29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8a2228cd29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4"/>
          <p:cNvGrpSpPr/>
          <p:nvPr/>
        </p:nvGrpSpPr>
        <p:grpSpPr>
          <a:xfrm>
            <a:off x="0" y="0"/>
            <a:ext cx="9195002" cy="3136773"/>
            <a:chOff x="0" y="0"/>
            <a:chExt cx="9195002" cy="3136773"/>
          </a:xfrm>
        </p:grpSpPr>
        <p:pic>
          <p:nvPicPr>
            <p:cNvPr id="64" name="Google Shape;64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3065002" cy="3136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999075" y="0"/>
              <a:ext cx="3208777" cy="3136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30000" y="0"/>
              <a:ext cx="3065002" cy="3136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" name="Google Shape;67;p14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BD10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4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E010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" name="Google Shape;73;p15"/>
          <p:cNvGrpSpPr/>
          <p:nvPr/>
        </p:nvGrpSpPr>
        <p:grpSpPr>
          <a:xfrm>
            <a:off x="0" y="1567300"/>
            <a:ext cx="9195002" cy="2008801"/>
            <a:chOff x="0" y="-2"/>
            <a:chExt cx="9195002" cy="3136790"/>
          </a:xfrm>
        </p:grpSpPr>
        <p:pic>
          <p:nvPicPr>
            <p:cNvPr id="74" name="Google Shape;74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3065002" cy="3136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013050" y="-2"/>
              <a:ext cx="3194801" cy="31367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30000" y="0"/>
              <a:ext cx="3065002" cy="3136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" name="Google Shape;77;p15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46876"/>
              </a:buClr>
              <a:buSzPts val="3000"/>
              <a:buNone/>
              <a:defRPr>
                <a:solidFill>
                  <a:srgbClr val="E4687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Google Shape;84;p17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7" name="Google Shape;87;p17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19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6" name="Google Shape;9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E01073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21"/>
          <p:cNvGrpSpPr/>
          <p:nvPr/>
        </p:nvGrpSpPr>
        <p:grpSpPr>
          <a:xfrm>
            <a:off x="0" y="0"/>
            <a:ext cx="4571755" cy="5143374"/>
            <a:chOff x="0" y="0"/>
            <a:chExt cx="9195002" cy="3136777"/>
          </a:xfrm>
        </p:grpSpPr>
        <p:pic>
          <p:nvPicPr>
            <p:cNvPr id="102" name="Google Shape;102;p21"/>
            <p:cNvPicPr preferRelativeResize="0"/>
            <p:nvPr/>
          </p:nvPicPr>
          <p:blipFill rotWithShape="1">
            <a:blip r:embed="rId2">
              <a:alphaModFix/>
            </a:blip>
            <a:srcRect b="0" l="0" r="-4832" t="0"/>
            <a:stretch/>
          </p:blipFill>
          <p:spPr>
            <a:xfrm>
              <a:off x="0" y="0"/>
              <a:ext cx="3213145" cy="31367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21"/>
            <p:cNvPicPr preferRelativeResize="0"/>
            <p:nvPr/>
          </p:nvPicPr>
          <p:blipFill rotWithShape="1">
            <a:blip r:embed="rId2">
              <a:alphaModFix/>
            </a:blip>
            <a:srcRect b="0" l="-2638" r="-3744" t="0"/>
            <a:stretch/>
          </p:blipFill>
          <p:spPr>
            <a:xfrm>
              <a:off x="2984312" y="0"/>
              <a:ext cx="3260760" cy="31367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30000" y="0"/>
              <a:ext cx="3065002" cy="3136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" name="Google Shape;105;p21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21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rgbClr val="BD1083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07" name="Google Shape;107;p21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1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113" name="Google Shape;11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Google Shape;115;p23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16" name="Google Shape;116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7" name="Google Shape;117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LiQ8SZrcG7BH-evQGSWbmRssruja46MM/view" TargetMode="External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4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2.jpg"/><Relationship Id="rId4" Type="http://schemas.openxmlformats.org/officeDocument/2006/relationships/image" Target="../media/image3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5"/>
          <p:cNvPicPr preferRelativeResize="0"/>
          <p:nvPr/>
        </p:nvPicPr>
        <p:blipFill rotWithShape="1">
          <a:blip r:embed="rId3">
            <a:alphaModFix/>
          </a:blip>
          <a:srcRect b="9402" l="10163" r="7936" t="6943"/>
          <a:stretch/>
        </p:blipFill>
        <p:spPr>
          <a:xfrm>
            <a:off x="-104775" y="-100000"/>
            <a:ext cx="3981450" cy="37290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5"/>
          <p:cNvSpPr txBox="1"/>
          <p:nvPr>
            <p:ph type="ctrTitle"/>
          </p:nvPr>
        </p:nvSpPr>
        <p:spPr>
          <a:xfrm>
            <a:off x="3554575" y="274775"/>
            <a:ext cx="5139000" cy="247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Chunked, Compressed, &amp; Cloud-native N-dimensional arrays</a:t>
            </a:r>
            <a:endParaRPr sz="2800"/>
          </a:p>
        </p:txBody>
      </p:sp>
      <p:sp>
        <p:nvSpPr>
          <p:cNvPr id="127" name="Google Shape;127;p25"/>
          <p:cNvSpPr txBox="1"/>
          <p:nvPr>
            <p:ph idx="1" type="subTitle"/>
          </p:nvPr>
        </p:nvSpPr>
        <p:spPr>
          <a:xfrm>
            <a:off x="430800" y="3750525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BD1083"/>
                </a:solidFill>
              </a:rPr>
              <a:t>CSCCE Open Source Tools Trials</a:t>
            </a:r>
            <a:endParaRPr sz="5000">
              <a:solidFill>
                <a:srgbClr val="BD108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Managing technical documentation using GitHub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128" name="Google Shape;128;p25"/>
          <p:cNvPicPr preferRelativeResize="0"/>
          <p:nvPr/>
        </p:nvPicPr>
        <p:blipFill rotWithShape="1">
          <a:blip r:embed="rId4">
            <a:alphaModFix/>
          </a:blip>
          <a:srcRect b="43899" l="0" r="0" t="0"/>
          <a:stretch/>
        </p:blipFill>
        <p:spPr>
          <a:xfrm>
            <a:off x="-173175" y="41100"/>
            <a:ext cx="4079951" cy="310215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8138" y="152400"/>
            <a:ext cx="294771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46876"/>
                </a:solidFill>
              </a:rPr>
              <a:t>ReadtheDocs Dashboard</a:t>
            </a:r>
            <a:endParaRPr>
              <a:solidFill>
                <a:srgbClr val="E46876"/>
              </a:solidFill>
            </a:endParaRPr>
          </a:p>
        </p:txBody>
      </p:sp>
      <p:pic>
        <p:nvPicPr>
          <p:cNvPr id="202" name="Google Shape;20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5750" y="1106000"/>
            <a:ext cx="5632496" cy="373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6" title="cscce_os_tools_trials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6800" y="190350"/>
            <a:ext cx="6350400" cy="47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275" y="152400"/>
            <a:ext cx="5253445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550" y="848062"/>
            <a:ext cx="6828900" cy="34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4725" y="152400"/>
            <a:ext cx="4534551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the docs</a:t>
            </a:r>
            <a:endParaRPr/>
          </a:p>
        </p:txBody>
      </p:sp>
      <p:sp>
        <p:nvSpPr>
          <p:cNvPr id="233" name="Google Shape;233;p4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4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40"/>
          <p:cNvSpPr txBox="1"/>
          <p:nvPr/>
        </p:nvSpPr>
        <p:spPr>
          <a:xfrm>
            <a:off x="5086350" y="4524375"/>
            <a:ext cx="3758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BD108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https://cscce-os-tools-trials.readthedocs.io/en/latest/</a:t>
            </a:r>
            <a:endParaRPr b="1" sz="800">
              <a:solidFill>
                <a:srgbClr val="BD108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36" name="Google Shape;236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7" name="Google Shape;23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500" y="619125"/>
            <a:ext cx="3905250" cy="39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750" y="391488"/>
            <a:ext cx="6940501" cy="436052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2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Zarr Community</a:t>
            </a:r>
            <a:endParaRPr/>
          </a:p>
        </p:txBody>
      </p:sp>
      <p:sp>
        <p:nvSpPr>
          <p:cNvPr id="249" name="Google Shape;24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200" y="459788"/>
            <a:ext cx="6141600" cy="42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Sanket Verma</a:t>
            </a:r>
            <a:endParaRPr/>
          </a:p>
        </p:txBody>
      </p:sp>
      <p:sp>
        <p:nvSpPr>
          <p:cNvPr id="135" name="Google Shape;135;p26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Manager @ Zarr</a:t>
            </a:r>
            <a:endParaRPr/>
          </a:p>
        </p:txBody>
      </p:sp>
      <p:sp>
        <p:nvSpPr>
          <p:cNvPr id="136" name="Google Shape;136;p2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01073"/>
                </a:solidFill>
              </a:rPr>
              <a:t>@MSanKeys963</a:t>
            </a:r>
            <a:endParaRPr/>
          </a:p>
        </p:txBody>
      </p:sp>
      <p:pic>
        <p:nvPicPr>
          <p:cNvPr id="137" name="Google Shape;1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9275" y="2336086"/>
            <a:ext cx="471324" cy="47132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050" y="402625"/>
            <a:ext cx="6255774" cy="433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4200" y="390150"/>
            <a:ext cx="6295601" cy="43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650" y="336588"/>
            <a:ext cx="6452702" cy="447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112" y="343600"/>
            <a:ext cx="6443775" cy="445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600" y="314500"/>
            <a:ext cx="6506799" cy="4514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612" y="344600"/>
            <a:ext cx="6448773" cy="4454301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175" y="348600"/>
            <a:ext cx="6483650" cy="444630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813" y="226775"/>
            <a:ext cx="6308374" cy="46899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2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we’re using Git &amp; GitHub?</a:t>
            </a:r>
            <a:endParaRPr/>
          </a:p>
        </p:txBody>
      </p:sp>
      <p:sp>
        <p:nvSpPr>
          <p:cNvPr id="309" name="Google Shape;309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3"/>
          <p:cNvSpPr txBox="1"/>
          <p:nvPr>
            <p:ph idx="1" type="body"/>
          </p:nvPr>
        </p:nvSpPr>
        <p:spPr>
          <a:xfrm>
            <a:off x="311700" y="1468825"/>
            <a:ext cx="8520600" cy="3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~ Issues to raise a concern/feature/discuss/track progress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~ Pull Requests (PR) to submit changes to code/documentation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~ Project boards to organise workflow, create roadmaps etc.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~ GH Discussions for polls, QnA, general discussions in threaded style</a:t>
            </a:r>
            <a:endParaRPr/>
          </a:p>
        </p:txBody>
      </p:sp>
      <p:sp>
        <p:nvSpPr>
          <p:cNvPr id="315" name="Google Shape;315;p5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offers a range of features!</a:t>
            </a:r>
            <a:endParaRPr/>
          </a:p>
        </p:txBody>
      </p:sp>
      <p:sp>
        <p:nvSpPr>
          <p:cNvPr id="316" name="Google Shape;316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👉🏻 How to setup GitHub repositories for docs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👉🏻 What is the Zarr Community?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👉🏻</a:t>
            </a:r>
            <a:r>
              <a:rPr lang="en"/>
              <a:t> How we use Git &amp; GitHub to manage the Zarr Specification?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👉🏻 Peak into the ZEP Process</a:t>
            </a:r>
            <a:endParaRPr/>
          </a:p>
        </p:txBody>
      </p:sp>
      <p:sp>
        <p:nvSpPr>
          <p:cNvPr id="144" name="Google Shape;144;p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46876"/>
                </a:solidFill>
              </a:rPr>
              <a:t>What I’ll be talking?</a:t>
            </a:r>
            <a:endParaRPr>
              <a:solidFill>
                <a:srgbClr val="E46876"/>
              </a:solidFill>
            </a:endParaRPr>
          </a:p>
        </p:txBody>
      </p:sp>
      <p:sp>
        <p:nvSpPr>
          <p:cNvPr id="145" name="Google Shape;14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288" y="462088"/>
            <a:ext cx="8121426" cy="421932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5"/>
          <p:cNvSpPr txBox="1"/>
          <p:nvPr>
            <p:ph type="title"/>
          </p:nvPr>
        </p:nvSpPr>
        <p:spPr>
          <a:xfrm>
            <a:off x="311700" y="48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 Tracker </a:t>
            </a:r>
            <a:r>
              <a:rPr lang="en"/>
              <a:t>👣</a:t>
            </a:r>
            <a:endParaRPr/>
          </a:p>
        </p:txBody>
      </p:sp>
      <p:pic>
        <p:nvPicPr>
          <p:cNvPr id="328" name="Google Shape;32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325" y="840600"/>
            <a:ext cx="8065352" cy="386729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950" y="152400"/>
            <a:ext cx="743410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Pull Requests </a:t>
            </a:r>
            <a:r>
              <a:rPr lang="en"/>
              <a:t>🙏🏻</a:t>
            </a:r>
            <a:endParaRPr/>
          </a:p>
        </p:txBody>
      </p:sp>
      <p:pic>
        <p:nvPicPr>
          <p:cNvPr id="341" name="Google Shape;34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7000"/>
            <a:ext cx="8839204" cy="296942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07263"/>
            <a:ext cx="8839204" cy="4328966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749" y="399075"/>
            <a:ext cx="7080501" cy="4345351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288" y="152400"/>
            <a:ext cx="7599432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075" y="152400"/>
            <a:ext cx="7729843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Board </a:t>
            </a:r>
            <a:r>
              <a:rPr lang="en"/>
              <a:t>📝</a:t>
            </a:r>
            <a:endParaRPr/>
          </a:p>
        </p:txBody>
      </p:sp>
      <p:pic>
        <p:nvPicPr>
          <p:cNvPr id="372" name="Google Shape;37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763" y="1266500"/>
            <a:ext cx="7698463" cy="3732702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3"/>
          <p:cNvSpPr txBox="1"/>
          <p:nvPr>
            <p:ph type="title"/>
          </p:nvPr>
        </p:nvSpPr>
        <p:spPr>
          <a:xfrm>
            <a:off x="311700" y="22050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lets you keep track of versioning and changes via commits </a:t>
            </a:r>
            <a:r>
              <a:rPr lang="en"/>
              <a:t>🤝🏻</a:t>
            </a:r>
            <a:endParaRPr/>
          </a:p>
        </p:txBody>
      </p:sp>
      <p:sp>
        <p:nvSpPr>
          <p:cNvPr id="379" name="Google Shape;379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setup GitHub repos for docs? </a:t>
            </a:r>
            <a:r>
              <a:rPr lang="en"/>
              <a:t>🛠️</a:t>
            </a:r>
            <a:endParaRPr/>
          </a:p>
        </p:txBody>
      </p:sp>
      <p:sp>
        <p:nvSpPr>
          <p:cNvPr id="151" name="Google Shape;15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563" y="152400"/>
            <a:ext cx="745087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3213" y="376288"/>
            <a:ext cx="6177574" cy="43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650" y="152400"/>
            <a:ext cx="7518710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4088" y="152400"/>
            <a:ext cx="607581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8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Zarr Specification</a:t>
            </a:r>
            <a:endParaRPr/>
          </a:p>
        </p:txBody>
      </p:sp>
      <p:sp>
        <p:nvSpPr>
          <p:cNvPr id="409" name="Google Shape;409;p68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V1 → V2 → V3</a:t>
            </a:r>
            <a:endParaRPr/>
          </a:p>
        </p:txBody>
      </p:sp>
      <p:sp>
        <p:nvSpPr>
          <p:cNvPr id="410" name="Google Shape;410;p6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1" name="Google Shape;41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5375" y="724200"/>
            <a:ext cx="3905250" cy="39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3" name="Google Shape;413;p68"/>
          <p:cNvSpPr txBox="1"/>
          <p:nvPr/>
        </p:nvSpPr>
        <p:spPr>
          <a:xfrm>
            <a:off x="5193450" y="4228800"/>
            <a:ext cx="3329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rgbClr val="BD108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https://zarr-specs.readthedocs.io/</a:t>
            </a:r>
            <a:endParaRPr b="1" sz="900">
              <a:solidFill>
                <a:srgbClr val="BD1083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9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Peak into the ZEP Process 👀</a:t>
            </a:r>
            <a:endParaRPr/>
          </a:p>
        </p:txBody>
      </p:sp>
      <p:sp>
        <p:nvSpPr>
          <p:cNvPr id="419" name="Google Shape;419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Dialing back to…</a:t>
            </a:r>
            <a:endParaRPr/>
          </a:p>
        </p:txBody>
      </p:sp>
      <p:sp>
        <p:nvSpPr>
          <p:cNvPr id="425" name="Google Shape;425;p7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7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7" name="Google Shape;42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1925" y="1066850"/>
            <a:ext cx="4352149" cy="30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a large and diverse active community!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But…👀</a:t>
            </a:r>
            <a:endParaRPr/>
          </a:p>
        </p:txBody>
      </p:sp>
      <p:sp>
        <p:nvSpPr>
          <p:cNvPr id="434" name="Google Shape;434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0" name="Google Shape;44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888" y="152400"/>
            <a:ext cx="3600223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325" y="2284350"/>
            <a:ext cx="432625" cy="167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42" name="Google Shape;442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8075" y="4296900"/>
            <a:ext cx="348352" cy="134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3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needed a structured way to solicit and *</a:t>
            </a:r>
            <a:r>
              <a:rPr lang="en">
                <a:solidFill>
                  <a:srgbClr val="E01073"/>
                </a:solidFill>
              </a:rPr>
              <a:t>process</a:t>
            </a:r>
            <a:r>
              <a:rPr lang="en"/>
              <a:t>* the feedback!</a:t>
            </a:r>
            <a:endParaRPr/>
          </a:p>
        </p:txBody>
      </p:sp>
      <p:sp>
        <p:nvSpPr>
          <p:cNvPr id="448" name="Google Shape;448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ReadtheDocs Template</a:t>
            </a:r>
            <a:endParaRPr/>
          </a:p>
        </p:txBody>
      </p:sp>
      <p:sp>
        <p:nvSpPr>
          <p:cNvPr id="157" name="Google Shape;157;p2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Repository</a:t>
            </a:r>
            <a:endParaRPr/>
          </a:p>
        </p:txBody>
      </p:sp>
      <p:pic>
        <p:nvPicPr>
          <p:cNvPr id="159" name="Google Shape;1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500" y="619125"/>
            <a:ext cx="3905250" cy="39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/>
        </p:nvSpPr>
        <p:spPr>
          <a:xfrm>
            <a:off x="5086350" y="4524375"/>
            <a:ext cx="3758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BD108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https://github.com/readthedocs/tutorial-template</a:t>
            </a:r>
            <a:endParaRPr b="1" sz="900">
              <a:solidFill>
                <a:srgbClr val="BD108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61" name="Google Shape;16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4"/>
          <p:cNvSpPr txBox="1"/>
          <p:nvPr>
            <p:ph type="title"/>
          </p:nvPr>
        </p:nvSpPr>
        <p:spPr>
          <a:xfrm>
            <a:off x="311700" y="22027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zarr.dev/zeps</a:t>
            </a:r>
            <a:endParaRPr/>
          </a:p>
        </p:txBody>
      </p:sp>
      <p:sp>
        <p:nvSpPr>
          <p:cNvPr id="454" name="Google Shape;454;p7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6" name="Google Shape;456;p74"/>
          <p:cNvPicPr preferRelativeResize="0"/>
          <p:nvPr/>
        </p:nvPicPr>
        <p:blipFill rotWithShape="1">
          <a:blip r:embed="rId3">
            <a:alphaModFix/>
          </a:blip>
          <a:srcRect b="0" l="2498" r="2507" t="0"/>
          <a:stretch/>
        </p:blipFill>
        <p:spPr>
          <a:xfrm>
            <a:off x="1288151" y="1041925"/>
            <a:ext cx="6567685" cy="4101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5"/>
          <p:cNvSpPr txBox="1"/>
          <p:nvPr>
            <p:ph type="title"/>
          </p:nvPr>
        </p:nvSpPr>
        <p:spPr>
          <a:xfrm>
            <a:off x="311700" y="18825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ZEP Flowchart ⤴↖↔ </a:t>
            </a:r>
            <a:endParaRPr/>
          </a:p>
        </p:txBody>
      </p:sp>
      <p:sp>
        <p:nvSpPr>
          <p:cNvPr id="462" name="Google Shape;462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3" name="Google Shape;46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787" y="1106000"/>
            <a:ext cx="5710423" cy="381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6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Braindump 🧠</a:t>
            </a:r>
            <a:endParaRPr/>
          </a:p>
        </p:txBody>
      </p:sp>
      <p:sp>
        <p:nvSpPr>
          <p:cNvPr id="469" name="Google Shape;469;p76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ZEP Inception Blog post</a:t>
            </a:r>
            <a:endParaRPr/>
          </a:p>
        </p:txBody>
      </p:sp>
      <p:sp>
        <p:nvSpPr>
          <p:cNvPr id="470" name="Google Shape;470;p7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71" name="Google Shape;47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🙏🏻</a:t>
            </a:r>
            <a:endParaRPr/>
          </a:p>
        </p:txBody>
      </p:sp>
      <p:sp>
        <p:nvSpPr>
          <p:cNvPr id="478" name="Google Shape;478;p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@zarr_dev</a:t>
            </a:r>
            <a:endParaRPr/>
          </a:p>
        </p:txBody>
      </p:sp>
      <p:sp>
        <p:nvSpPr>
          <p:cNvPr id="479" name="Google Shape;479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0" name="Google Shape;48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2075" y="3530801"/>
            <a:ext cx="995475" cy="9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4125"/>
            <a:ext cx="8839204" cy="3595243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93550"/>
            <a:ext cx="8839204" cy="355639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1150" y="152400"/>
            <a:ext cx="4641707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 up</a:t>
            </a:r>
            <a:endParaRPr/>
          </a:p>
        </p:txBody>
      </p:sp>
      <p:sp>
        <p:nvSpPr>
          <p:cNvPr id="185" name="Google Shape;185;p3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GitHub account</a:t>
            </a:r>
            <a:endParaRPr/>
          </a:p>
        </p:txBody>
      </p:sp>
      <p:sp>
        <p:nvSpPr>
          <p:cNvPr id="187" name="Google Shape;187;p33"/>
          <p:cNvSpPr txBox="1"/>
          <p:nvPr/>
        </p:nvSpPr>
        <p:spPr>
          <a:xfrm>
            <a:off x="5086350" y="4524375"/>
            <a:ext cx="3758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BD108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https://readthedocs.org/accounts/signup/</a:t>
            </a:r>
            <a:endParaRPr b="1" sz="900">
              <a:solidFill>
                <a:srgbClr val="BD108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8" name="Google Shape;18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9" name="Google Shape;1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0500" y="614250"/>
            <a:ext cx="3915000" cy="39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